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261" r:id="rId3"/>
    <p:sldId id="258" r:id="rId4"/>
    <p:sldId id="264" r:id="rId5"/>
    <p:sldId id="265" r:id="rId6"/>
    <p:sldId id="266" r:id="rId7"/>
    <p:sldId id="260" r:id="rId8"/>
    <p:sldId id="267" r:id="rId9"/>
    <p:sldId id="268" r:id="rId10"/>
    <p:sldId id="313" r:id="rId11"/>
    <p:sldId id="314" r:id="rId12"/>
    <p:sldId id="270" r:id="rId13"/>
    <p:sldId id="271" r:id="rId14"/>
    <p:sldId id="277" r:id="rId15"/>
    <p:sldId id="278" r:id="rId16"/>
    <p:sldId id="281" r:id="rId17"/>
    <p:sldId id="326" r:id="rId18"/>
    <p:sldId id="327" r:id="rId19"/>
    <p:sldId id="328" r:id="rId20"/>
    <p:sldId id="329" r:id="rId21"/>
    <p:sldId id="287" r:id="rId22"/>
    <p:sldId id="330" r:id="rId23"/>
    <p:sldId id="279" r:id="rId24"/>
    <p:sldId id="325" r:id="rId25"/>
    <p:sldId id="319" r:id="rId26"/>
    <p:sldId id="320" r:id="rId27"/>
    <p:sldId id="283" r:id="rId28"/>
    <p:sldId id="322" r:id="rId29"/>
    <p:sldId id="323" r:id="rId30"/>
    <p:sldId id="324" r:id="rId31"/>
    <p:sldId id="289" r:id="rId32"/>
    <p:sldId id="318" r:id="rId33"/>
    <p:sldId id="32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12F28-D6EE-49FD-A2DB-87E06F2D28D5}">
  <a:tblStyle styleId="{A9D12F28-D6EE-49FD-A2DB-87E06F2D28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72" autoAdjust="0"/>
  </p:normalViewPr>
  <p:slideViewPr>
    <p:cSldViewPr snapToGrid="0">
      <p:cViewPr varScale="1">
        <p:scale>
          <a:sx n="123" d="100"/>
          <a:sy n="123" d="100"/>
        </p:scale>
        <p:origin x="12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 Professor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for joining us to our capstone group presentation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our proposed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599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for this semester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are hoping to achieve 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213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moving to issues we faced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Like other projects we did face some issues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c1997cbfd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c1997cbfd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</a:t>
            </a:r>
            <a:r>
              <a:rPr lang="en-US" dirty="0" err="1"/>
              <a:t>Derya</a:t>
            </a:r>
            <a:r>
              <a:rPr lang="en-US" dirty="0"/>
              <a:t> will talk about the tools and tech we used in the project so far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c1997cbfd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c1997cbfd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c1997cb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c1997cb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155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805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32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Polar Bear group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178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06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920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647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20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8c1997cbfd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8c1997cbfd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783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c1997cb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c1997cb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76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c1997cb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c1997cb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47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Agenda for today and we have Daniel with us today hopefully he will have a stable connection 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c1997cb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c1997cb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747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8c1997cbfd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8c1997cbfd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78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Showing the trend of making choices when it comes to food and health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our quality of health drops as we make unhealthy choices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our health is </a:t>
            </a:r>
            <a:r>
              <a:rPr lang="en-US" dirty="0" err="1"/>
              <a:t>detoriating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 to come up with a meal service provide healthy meal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healthy meal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a service which addresses your needs and prioritize your health by delivering healthy meals at your doorsteps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giants in the current market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difference is that we are planning to have an inhouse nutritionist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18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2" r:id="rId9"/>
    <p:sldLayoutId id="2147483664" r:id="rId10"/>
    <p:sldLayoutId id="2147483666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kaya/CapstoneProjec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olar-bears-unit.monday.com/" TargetMode="External"/><Relationship Id="rId4" Type="http://schemas.openxmlformats.org/officeDocument/2006/relationships/hyperlink" Target="https://sheridanc-my.sharepoint.com/:f:/g/personal/kayamu_shernet_sheridancollege_ca/EiLU7rxw6ctKneXuGf3HdQcBvltnukMTCrd3ILXJtWZixQ?e=cEOyr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0nUD5s7uvmqXzaULb1w1qWI50cCue0nU7EqhJckVbAw/cop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485432" y="908505"/>
            <a:ext cx="478091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INFO34049 Capstone Prototype Final Presentation</a:t>
            </a:r>
            <a:endParaRPr dirty="0"/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541606" y="3500587"/>
            <a:ext cx="4980078" cy="930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Sheridan College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Development &amp; Network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r>
              <a:rPr lang="en" baseline="30000" dirty="0"/>
              <a:t>th</a:t>
            </a:r>
            <a:r>
              <a:rPr lang="en" dirty="0"/>
              <a:t> Semester - 7</a:t>
            </a:r>
            <a:r>
              <a:rPr lang="en" baseline="30000" dirty="0"/>
              <a:t>th</a:t>
            </a:r>
            <a:r>
              <a:rPr lang="en" dirty="0"/>
              <a:t> April 2022</a:t>
            </a:r>
            <a:endParaRPr dirty="0"/>
          </a:p>
        </p:txBody>
      </p:sp>
      <p:sp>
        <p:nvSpPr>
          <p:cNvPr id="514" name="Google Shape;514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9"/>
          <p:cNvSpPr txBox="1">
            <a:spLocks noGrp="1"/>
          </p:cNvSpPr>
          <p:nvPr>
            <p:ph type="title" idx="4"/>
          </p:nvPr>
        </p:nvSpPr>
        <p:spPr>
          <a:xfrm>
            <a:off x="720000" y="3219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HMS – Proposed System Flow</a:t>
            </a:r>
            <a:endParaRPr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ED452C7-18D5-4BE9-9C31-4FC106E97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15" y="1028847"/>
            <a:ext cx="5974080" cy="349377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2019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9"/>
          <p:cNvSpPr txBox="1">
            <a:spLocks noGrp="1"/>
          </p:cNvSpPr>
          <p:nvPr>
            <p:ph type="title" idx="4"/>
          </p:nvPr>
        </p:nvSpPr>
        <p:spPr>
          <a:xfrm>
            <a:off x="720000" y="3078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HMS – Current System Flow </a:t>
            </a: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D911B3F-648A-414B-BC08-2F41850BA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2" b="13349"/>
          <a:stretch/>
        </p:blipFill>
        <p:spPr>
          <a:xfrm>
            <a:off x="1638300" y="1069145"/>
            <a:ext cx="5867400" cy="3151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8257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ISSUES FACED</a:t>
            </a:r>
            <a:endParaRPr dirty="0"/>
          </a:p>
        </p:txBody>
      </p:sp>
      <p:grpSp>
        <p:nvGrpSpPr>
          <p:cNvPr id="931" name="Google Shape;931;p4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2"/>
          <p:cNvSpPr txBox="1">
            <a:spLocks noGrp="1"/>
          </p:cNvSpPr>
          <p:nvPr>
            <p:ph type="title"/>
          </p:nvPr>
        </p:nvSpPr>
        <p:spPr>
          <a:xfrm>
            <a:off x="1003563" y="2013007"/>
            <a:ext cx="26172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ISSUES</a:t>
            </a:r>
            <a:br>
              <a:rPr lang="en" dirty="0"/>
            </a:br>
            <a:r>
              <a:rPr lang="en" dirty="0"/>
              <a:t>FACED</a:t>
            </a:r>
            <a:endParaRPr dirty="0"/>
          </a:p>
        </p:txBody>
      </p:sp>
      <p:sp>
        <p:nvSpPr>
          <p:cNvPr id="956" name="Google Shape;956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All projects encounters problems, we had ours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Finalizing the project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On going war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Being remote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Re-designing DB schema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Re-doing UI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Payment gateway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held tight and planned for the future!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8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83" name="Google Shape;1183;p48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3"/>
                </a:solidFill>
              </a:rPr>
              <a:t>TECHNOLOGY IN ACTION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1184" name="Google Shape;1184;p4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185" name="Google Shape;1185;p48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9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ECLIPSE</a:t>
            </a:r>
            <a:endParaRPr dirty="0"/>
          </a:p>
        </p:txBody>
      </p:sp>
      <p:sp>
        <p:nvSpPr>
          <p:cNvPr id="1222" name="Google Shape;1222;p49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795236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PARADIGM</a:t>
            </a:r>
            <a:endParaRPr dirty="0"/>
          </a:p>
        </p:txBody>
      </p:sp>
      <p:sp>
        <p:nvSpPr>
          <p:cNvPr id="1223" name="Google Shape;1223;p49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 in Java and Springframework to create the back end</a:t>
            </a:r>
            <a:endParaRPr dirty="0"/>
          </a:p>
        </p:txBody>
      </p:sp>
      <p:sp>
        <p:nvSpPr>
          <p:cNvPr id="1224" name="Google Shape;1224;p49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XCODE</a:t>
            </a:r>
            <a:endParaRPr dirty="0"/>
          </a:p>
        </p:txBody>
      </p:sp>
      <p:sp>
        <p:nvSpPr>
          <p:cNvPr id="1225" name="Google Shape;1225;p49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create the UI of the mobile application in iOS platform</a:t>
            </a:r>
            <a:endParaRPr dirty="0"/>
          </a:p>
        </p:txBody>
      </p:sp>
      <p:sp>
        <p:nvSpPr>
          <p:cNvPr id="1226" name="Google Shape;1226;p49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JENKINS</a:t>
            </a:r>
            <a:endParaRPr dirty="0"/>
          </a:p>
        </p:txBody>
      </p:sp>
      <p:sp>
        <p:nvSpPr>
          <p:cNvPr id="1227" name="Google Shape;1227;p49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testing out our project</a:t>
            </a:r>
            <a:endParaRPr dirty="0"/>
          </a:p>
        </p:txBody>
      </p:sp>
      <p:sp>
        <p:nvSpPr>
          <p:cNvPr id="1228" name="Google Shape;1228;p49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creating use-cases, DB Schema and class diagram</a:t>
            </a:r>
            <a:endParaRPr dirty="0"/>
          </a:p>
        </p:txBody>
      </p:sp>
      <p:sp>
        <p:nvSpPr>
          <p:cNvPr id="1229" name="Google Shape;1229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TOOLS</a:t>
            </a:r>
            <a:endParaRPr dirty="0"/>
          </a:p>
        </p:txBody>
      </p:sp>
      <p:sp>
        <p:nvSpPr>
          <p:cNvPr id="1230" name="Google Shape;1230;p49"/>
          <p:cNvSpPr/>
          <p:nvPr/>
        </p:nvSpPr>
        <p:spPr>
          <a:xfrm>
            <a:off x="3672333" y="1611267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49"/>
          <p:cNvSpPr/>
          <p:nvPr/>
        </p:nvSpPr>
        <p:spPr>
          <a:xfrm>
            <a:off x="3673922" y="2935449"/>
            <a:ext cx="403694" cy="403659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49"/>
          <p:cNvSpPr/>
          <p:nvPr/>
        </p:nvSpPr>
        <p:spPr>
          <a:xfrm>
            <a:off x="5058199" y="2935449"/>
            <a:ext cx="410151" cy="403659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3" name="Google Shape;1233;p49"/>
          <p:cNvGrpSpPr/>
          <p:nvPr/>
        </p:nvGrpSpPr>
        <p:grpSpPr>
          <a:xfrm>
            <a:off x="5064520" y="1614901"/>
            <a:ext cx="397509" cy="397484"/>
            <a:chOff x="-1700225" y="2768875"/>
            <a:chExt cx="291450" cy="292225"/>
          </a:xfrm>
        </p:grpSpPr>
        <p:sp>
          <p:nvSpPr>
            <p:cNvPr id="1234" name="Google Shape;1234;p49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222;p49">
            <a:extLst>
              <a:ext uri="{FF2B5EF4-FFF2-40B4-BE49-F238E27FC236}">
                <a16:creationId xmlns:a16="http://schemas.microsoft.com/office/drawing/2014/main" id="{47BBDA65-0899-4911-B7BD-0040FE8170F3}"/>
              </a:ext>
            </a:extLst>
          </p:cNvPr>
          <p:cNvSpPr txBox="1">
            <a:spLocks/>
          </p:cNvSpPr>
          <p:nvPr/>
        </p:nvSpPr>
        <p:spPr>
          <a:xfrm>
            <a:off x="6828808" y="4054425"/>
            <a:ext cx="1795236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n-CA" dirty="0">
                <a:solidFill>
                  <a:srgbClr val="CEF3F5"/>
                </a:solidFill>
              </a:rPr>
              <a:t>And other tools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2"/>
          <p:cNvSpPr/>
          <p:nvPr/>
        </p:nvSpPr>
        <p:spPr>
          <a:xfrm>
            <a:off x="1731413" y="2269000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52"/>
          <p:cNvSpPr/>
          <p:nvPr/>
        </p:nvSpPr>
        <p:spPr>
          <a:xfrm>
            <a:off x="1731413" y="3714075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52"/>
          <p:cNvSpPr/>
          <p:nvPr/>
        </p:nvSpPr>
        <p:spPr>
          <a:xfrm>
            <a:off x="1731413" y="1546463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52"/>
          <p:cNvSpPr/>
          <p:nvPr/>
        </p:nvSpPr>
        <p:spPr>
          <a:xfrm>
            <a:off x="1731413" y="2991538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COLLABORATION TOOLS</a:t>
            </a:r>
            <a:endParaRPr dirty="0"/>
          </a:p>
        </p:txBody>
      </p:sp>
      <p:sp>
        <p:nvSpPr>
          <p:cNvPr id="1289" name="Google Shape;1289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1574125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GITHUB</a:t>
            </a:r>
            <a:endParaRPr sz="1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0" name="Google Shape;1290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2296642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MS TEAMS</a:t>
            </a:r>
            <a:endParaRPr sz="1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1" name="Google Shape;1291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3019158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OneDrive</a:t>
            </a:r>
            <a:endParaRPr sz="1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2" name="Google Shape;1292;p52"/>
          <p:cNvSpPr txBox="1">
            <a:spLocks noGrp="1"/>
          </p:cNvSpPr>
          <p:nvPr>
            <p:ph type="subTitle" idx="4294967295"/>
          </p:nvPr>
        </p:nvSpPr>
        <p:spPr>
          <a:xfrm>
            <a:off x="1784988" y="3741675"/>
            <a:ext cx="1292649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Monday.com</a:t>
            </a:r>
            <a:endParaRPr sz="1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3" name="Google Shape;1293;p52"/>
          <p:cNvSpPr/>
          <p:nvPr/>
        </p:nvSpPr>
        <p:spPr>
          <a:xfrm>
            <a:off x="4176657" y="1476275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Our project repository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4" name="Google Shape;1294;p52"/>
          <p:cNvSpPr/>
          <p:nvPr/>
        </p:nvSpPr>
        <p:spPr>
          <a:xfrm>
            <a:off x="4176657" y="2933016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Sharing files with members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52"/>
          <p:cNvSpPr/>
          <p:nvPr/>
        </p:nvSpPr>
        <p:spPr>
          <a:xfrm>
            <a:off x="4366689" y="2222158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our weekly meetings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6" name="Google Shape;1296;p52"/>
          <p:cNvSpPr/>
          <p:nvPr/>
        </p:nvSpPr>
        <p:spPr>
          <a:xfrm>
            <a:off x="4176657" y="3643875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Our WBS for the project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7" name="Google Shape;1297;p52"/>
          <p:cNvCxnSpPr/>
          <p:nvPr/>
        </p:nvCxnSpPr>
        <p:spPr>
          <a:xfrm>
            <a:off x="3358387" y="1768925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98" name="Google Shape;1298;p52"/>
          <p:cNvCxnSpPr/>
          <p:nvPr/>
        </p:nvCxnSpPr>
        <p:spPr>
          <a:xfrm>
            <a:off x="3282187" y="2491500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99" name="Google Shape;1299;p52"/>
          <p:cNvCxnSpPr/>
          <p:nvPr/>
        </p:nvCxnSpPr>
        <p:spPr>
          <a:xfrm>
            <a:off x="3282187" y="3214025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00" name="Google Shape;1300;p52"/>
          <p:cNvCxnSpPr/>
          <p:nvPr/>
        </p:nvCxnSpPr>
        <p:spPr>
          <a:xfrm>
            <a:off x="3282187" y="3936538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0"/>
          <p:cNvSpPr txBox="1">
            <a:spLocks noGrp="1"/>
          </p:cNvSpPr>
          <p:nvPr>
            <p:ph type="title"/>
          </p:nvPr>
        </p:nvSpPr>
        <p:spPr>
          <a:xfrm>
            <a:off x="368308" y="21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 - USER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15A67-63A1-4AFA-8DD1-B70FB6FE6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7" y="927672"/>
            <a:ext cx="7832360" cy="3592333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6182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0"/>
          <p:cNvSpPr txBox="1">
            <a:spLocks noGrp="1"/>
          </p:cNvSpPr>
          <p:nvPr>
            <p:ph type="title"/>
          </p:nvPr>
        </p:nvSpPr>
        <p:spPr>
          <a:xfrm>
            <a:off x="368308" y="21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 - NUTRITION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5D4F2-43AA-4B6A-B9D1-932A1AD34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6" y="874660"/>
            <a:ext cx="7517568" cy="3749806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232616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0"/>
          <p:cNvSpPr txBox="1">
            <a:spLocks noGrp="1"/>
          </p:cNvSpPr>
          <p:nvPr>
            <p:ph type="title"/>
          </p:nvPr>
        </p:nvSpPr>
        <p:spPr>
          <a:xfrm>
            <a:off x="368308" y="21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 - KITCHEN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57E39-C8C7-4F7D-9170-6FF89BF7D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2" y="946722"/>
            <a:ext cx="7703999" cy="3714750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14809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321261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br>
              <a:rPr lang="en" dirty="0"/>
            </a:br>
            <a:r>
              <a:rPr lang="en" dirty="0"/>
              <a:t>Group 37 – Polar Bears</a:t>
            </a:r>
            <a:endParaRPr dirty="0"/>
          </a:p>
        </p:txBody>
      </p:sp>
      <p:sp>
        <p:nvSpPr>
          <p:cNvPr id="769" name="Google Shape;769;p32"/>
          <p:cNvSpPr txBox="1">
            <a:spLocks noGrp="1"/>
          </p:cNvSpPr>
          <p:nvPr>
            <p:ph type="body" idx="1"/>
          </p:nvPr>
        </p:nvSpPr>
        <p:spPr>
          <a:xfrm>
            <a:off x="4939699" y="2182538"/>
            <a:ext cx="3212611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Professor </a:t>
            </a:r>
            <a:r>
              <a:rPr lang="en-US" dirty="0" err="1"/>
              <a:t>Vlodomir</a:t>
            </a:r>
            <a:r>
              <a:rPr lang="en-US" dirty="0"/>
              <a:t> </a:t>
            </a:r>
            <a:r>
              <a:rPr lang="en-US" dirty="0" err="1"/>
              <a:t>Voytenko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Danylo</a:t>
            </a:r>
            <a:r>
              <a:rPr lang="en-US" dirty="0"/>
              <a:t> </a:t>
            </a:r>
            <a:r>
              <a:rPr lang="en-US" dirty="0" err="1"/>
              <a:t>Perepelitsyn</a:t>
            </a:r>
            <a:r>
              <a:rPr lang="en-US" dirty="0"/>
              <a:t> 	991566760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Derya</a:t>
            </a:r>
            <a:r>
              <a:rPr lang="en-US" dirty="0"/>
              <a:t> Kaya 	991588609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Muharrem</a:t>
            </a:r>
            <a:r>
              <a:rPr lang="en-US" dirty="0"/>
              <a:t> Kaya 	991585597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Zawad Hossain 	991583646</a:t>
            </a:r>
            <a:endParaRPr dirty="0"/>
          </a:p>
        </p:txBody>
      </p:sp>
      <p:sp>
        <p:nvSpPr>
          <p:cNvPr id="774" name="Google Shape;774;p32"/>
          <p:cNvSpPr txBox="1"/>
          <p:nvPr/>
        </p:nvSpPr>
        <p:spPr>
          <a:xfrm>
            <a:off x="1505740" y="3458406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HEALTHY MEAL SERVICE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5" name="Google Shape;775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76" name="Google Shape;776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82" name="Google Shape;782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2ADAFD3-FF07-4DB2-AA15-E7203AFC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57" y="1685094"/>
            <a:ext cx="1610404" cy="15825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0"/>
          <p:cNvSpPr txBox="1">
            <a:spLocks noGrp="1"/>
          </p:cNvSpPr>
          <p:nvPr>
            <p:ph type="title"/>
          </p:nvPr>
        </p:nvSpPr>
        <p:spPr>
          <a:xfrm>
            <a:off x="368308" y="21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 - DELIVERY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3E677-9561-4939-8FF1-80E7EC1B0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1" y="842492"/>
            <a:ext cx="7704000" cy="3743325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61376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04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451" name="Google Shape;1451;p58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INSIDE HMS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1452" name="Google Shape;1452;p58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1453" name="Google Shape;1453;p58"/>
            <p:cNvSpPr/>
            <p:nvPr/>
          </p:nvSpPr>
          <p:spPr>
            <a:xfrm>
              <a:off x="1435250" y="2929250"/>
              <a:ext cx="3180475" cy="2283425"/>
            </a:xfrm>
            <a:custGeom>
              <a:avLst/>
              <a:gdLst/>
              <a:ahLst/>
              <a:cxnLst/>
              <a:rect l="l" t="t" r="r" b="b"/>
              <a:pathLst>
                <a:path w="127219" h="91337" extrusionOk="0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1484200" y="4046475"/>
              <a:ext cx="472200" cy="456100"/>
            </a:xfrm>
            <a:custGeom>
              <a:avLst/>
              <a:gdLst/>
              <a:ahLst/>
              <a:cxnLst/>
              <a:rect l="l" t="t" r="r" b="b"/>
              <a:pathLst>
                <a:path w="18888" h="18244" extrusionOk="0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1891950" y="3557800"/>
              <a:ext cx="512950" cy="496250"/>
            </a:xfrm>
            <a:custGeom>
              <a:avLst/>
              <a:gdLst/>
              <a:ahLst/>
              <a:cxnLst/>
              <a:rect l="l" t="t" r="r" b="b"/>
              <a:pathLst>
                <a:path w="20518" h="19850" extrusionOk="0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4615700" y="3663200"/>
              <a:ext cx="1549475" cy="1549475"/>
            </a:xfrm>
            <a:custGeom>
              <a:avLst/>
              <a:gdLst/>
              <a:ahLst/>
              <a:cxnLst/>
              <a:rect l="l" t="t" r="r" b="b"/>
              <a:pathLst>
                <a:path w="61979" h="61979" extrusionOk="0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3310900" y="4886450"/>
              <a:ext cx="1304825" cy="326225"/>
            </a:xfrm>
            <a:custGeom>
              <a:avLst/>
              <a:gdLst/>
              <a:ahLst/>
              <a:cxnLst/>
              <a:rect l="l" t="t" r="r" b="b"/>
              <a:pathLst>
                <a:path w="52193" h="13049" extrusionOk="0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2413850" y="2684600"/>
              <a:ext cx="489325" cy="733550"/>
            </a:xfrm>
            <a:custGeom>
              <a:avLst/>
              <a:gdLst/>
              <a:ahLst/>
              <a:cxnLst/>
              <a:rect l="l" t="t" r="r" b="b"/>
              <a:pathLst>
                <a:path w="19573" h="29342" extrusionOk="0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2576950" y="2684600"/>
              <a:ext cx="326225" cy="570875"/>
            </a:xfrm>
            <a:custGeom>
              <a:avLst/>
              <a:gdLst/>
              <a:ahLst/>
              <a:cxnLst/>
              <a:rect l="l" t="t" r="r" b="b"/>
              <a:pathLst>
                <a:path w="13049" h="22835" extrusionOk="0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1924550" y="4030175"/>
              <a:ext cx="2691175" cy="856300"/>
            </a:xfrm>
            <a:custGeom>
              <a:avLst/>
              <a:gdLst/>
              <a:ahLst/>
              <a:cxnLst/>
              <a:rect l="l" t="t" r="r" b="b"/>
              <a:pathLst>
                <a:path w="107647" h="34252" extrusionOk="0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3963300" y="3581650"/>
              <a:ext cx="652425" cy="1060175"/>
            </a:xfrm>
            <a:custGeom>
              <a:avLst/>
              <a:gdLst/>
              <a:ahLst/>
              <a:cxnLst/>
              <a:rect l="l" t="t" r="r" b="b"/>
              <a:pathLst>
                <a:path w="26097" h="42407" extrusionOk="0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5186550" y="415250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3555550" y="482750"/>
              <a:ext cx="2609625" cy="2772725"/>
            </a:xfrm>
            <a:custGeom>
              <a:avLst/>
              <a:gdLst/>
              <a:ahLst/>
              <a:cxnLst/>
              <a:rect l="l" t="t" r="r" b="b"/>
              <a:pathLst>
                <a:path w="104385" h="110909" extrusionOk="0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388175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289500" y="105360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49419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3881750" y="13798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8"/>
            <p:cNvSpPr/>
            <p:nvPr/>
          </p:nvSpPr>
          <p:spPr>
            <a:xfrm>
              <a:off x="4289500" y="1379800"/>
              <a:ext cx="244675" cy="163125"/>
            </a:xfrm>
            <a:custGeom>
              <a:avLst/>
              <a:gdLst/>
              <a:ahLst/>
              <a:cxnLst/>
              <a:rect l="l" t="t" r="r" b="b"/>
              <a:pathLst>
                <a:path w="978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4697250" y="1379800"/>
              <a:ext cx="897075" cy="163125"/>
            </a:xfrm>
            <a:custGeom>
              <a:avLst/>
              <a:gdLst/>
              <a:ahLst/>
              <a:cxnLst/>
              <a:rect l="l" t="t" r="r" b="b"/>
              <a:pathLst>
                <a:path w="3588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388175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289500" y="1706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510500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388175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289500" y="2032200"/>
              <a:ext cx="1141725" cy="163125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559430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38817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289500" y="2358400"/>
              <a:ext cx="733975" cy="163125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51865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2413850" y="2358400"/>
              <a:ext cx="652425" cy="733975"/>
            </a:xfrm>
            <a:custGeom>
              <a:avLst/>
              <a:gdLst/>
              <a:ahLst/>
              <a:cxnLst/>
              <a:rect l="l" t="t" r="r" b="b"/>
              <a:pathLst>
                <a:path w="26097" h="29359" extrusionOk="0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2413850" y="2032200"/>
              <a:ext cx="815525" cy="570875"/>
            </a:xfrm>
            <a:custGeom>
              <a:avLst/>
              <a:gdLst/>
              <a:ahLst/>
              <a:cxnLst/>
              <a:rect l="l" t="t" r="r" b="b"/>
              <a:pathLst>
                <a:path w="32621" h="22835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37186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96330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2079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0"/>
          <p:cNvSpPr txBox="1">
            <a:spLocks noGrp="1"/>
          </p:cNvSpPr>
          <p:nvPr>
            <p:ph type="title"/>
          </p:nvPr>
        </p:nvSpPr>
        <p:spPr>
          <a:xfrm>
            <a:off x="368308" y="21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COMPATIBILITY &amp; SYS-NET ARCHITECTURE DIAGRAM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DFD5B-119A-4F43-9A72-683A42B35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24" y="789143"/>
            <a:ext cx="6443003" cy="3835244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68569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0"/>
          <p:cNvSpPr txBox="1">
            <a:spLocks noGrp="1"/>
          </p:cNvSpPr>
          <p:nvPr>
            <p:ph type="title"/>
          </p:nvPr>
        </p:nvSpPr>
        <p:spPr>
          <a:xfrm>
            <a:off x="368308" y="21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ORM – OBJECT RELATIONAL MAPPING</a:t>
            </a:r>
            <a:endParaRPr dirty="0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B5574A0-9C54-4F65-B9AD-C3F25EFC6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92" r="19145" b="6051"/>
          <a:stretch/>
        </p:blipFill>
        <p:spPr>
          <a:xfrm>
            <a:off x="647114" y="789143"/>
            <a:ext cx="7704000" cy="40571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0"/>
          <p:cNvSpPr txBox="1">
            <a:spLocks noGrp="1"/>
          </p:cNvSpPr>
          <p:nvPr>
            <p:ph type="title"/>
          </p:nvPr>
        </p:nvSpPr>
        <p:spPr>
          <a:xfrm>
            <a:off x="368308" y="21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ERM – ENTITY RELATIONSHIP MODEL</a:t>
            </a: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5A1921A-81E0-44E4-8230-382250E4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20" y="919129"/>
            <a:ext cx="7315200" cy="36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0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71B21C-5F14-410F-A5FC-CF7416A63777}"/>
              </a:ext>
            </a:extLst>
          </p:cNvPr>
          <p:cNvSpPr/>
          <p:nvPr/>
        </p:nvSpPr>
        <p:spPr>
          <a:xfrm>
            <a:off x="5258827" y="819617"/>
            <a:ext cx="3463142" cy="3541368"/>
          </a:xfrm>
          <a:prstGeom prst="rect">
            <a:avLst/>
          </a:prstGeom>
          <a:solidFill>
            <a:srgbClr val="C8AEF8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40997E-2E9A-42F8-B98D-47D6B3ED9C91}"/>
              </a:ext>
            </a:extLst>
          </p:cNvPr>
          <p:cNvSpPr/>
          <p:nvPr/>
        </p:nvSpPr>
        <p:spPr>
          <a:xfrm>
            <a:off x="368308" y="1115403"/>
            <a:ext cx="4740607" cy="2936092"/>
          </a:xfrm>
          <a:prstGeom prst="rect">
            <a:avLst/>
          </a:prstGeom>
          <a:solidFill>
            <a:srgbClr val="C8AEF8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4" name="Google Shape;1244;p50"/>
          <p:cNvSpPr txBox="1">
            <a:spLocks noGrp="1"/>
          </p:cNvSpPr>
          <p:nvPr>
            <p:ph type="title"/>
          </p:nvPr>
        </p:nvSpPr>
        <p:spPr>
          <a:xfrm>
            <a:off x="368308" y="21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 – USER AUTHENTICATION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1F21FF-C779-4332-B8CC-9CC79457D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72" y="1441963"/>
            <a:ext cx="4459459" cy="2471669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F1AFDA1-43F0-4B10-90F5-5CDDADCFE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727" y="1115404"/>
            <a:ext cx="1443918" cy="3124786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206DBA-E62A-4730-8897-2F061591E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267" y="1115403"/>
            <a:ext cx="1443918" cy="3124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F01D0E-F9DB-43C5-ACF9-6C9C7FBB0C31}"/>
              </a:ext>
            </a:extLst>
          </p:cNvPr>
          <p:cNvSpPr txBox="1"/>
          <p:nvPr/>
        </p:nvSpPr>
        <p:spPr>
          <a:xfrm>
            <a:off x="518220" y="1150211"/>
            <a:ext cx="4407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swald" pitchFamily="2" charset="77"/>
              </a:rPr>
              <a:t>FIREBASE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A8783-630B-4928-A091-57DA5020DCE8}"/>
              </a:ext>
            </a:extLst>
          </p:cNvPr>
          <p:cNvSpPr txBox="1"/>
          <p:nvPr/>
        </p:nvSpPr>
        <p:spPr>
          <a:xfrm>
            <a:off x="5338484" y="842434"/>
            <a:ext cx="3219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swald" pitchFamily="2" charset="77"/>
              </a:rPr>
              <a:t>LOGIN &amp; LOGIN INFO</a:t>
            </a:r>
          </a:p>
        </p:txBody>
      </p:sp>
    </p:spTree>
    <p:extLst>
      <p:ext uri="{BB962C8B-B14F-4D97-AF65-F5344CB8AC3E}">
        <p14:creationId xmlns:p14="http://schemas.microsoft.com/office/powerpoint/2010/main" val="4004305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FD01D4-A871-433F-9688-109D1A8729F8}"/>
              </a:ext>
            </a:extLst>
          </p:cNvPr>
          <p:cNvSpPr/>
          <p:nvPr/>
        </p:nvSpPr>
        <p:spPr>
          <a:xfrm>
            <a:off x="4405925" y="1094113"/>
            <a:ext cx="4344174" cy="3230550"/>
          </a:xfrm>
          <a:prstGeom prst="rect">
            <a:avLst/>
          </a:prstGeom>
          <a:solidFill>
            <a:srgbClr val="C8AEF8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90D79-B849-4294-8DBB-F8835EA0D9CC}"/>
              </a:ext>
            </a:extLst>
          </p:cNvPr>
          <p:cNvSpPr txBox="1"/>
          <p:nvPr/>
        </p:nvSpPr>
        <p:spPr>
          <a:xfrm>
            <a:off x="4558430" y="1110729"/>
            <a:ext cx="4039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swald" pitchFamily="2" charset="77"/>
              </a:rPr>
              <a:t>FIREBASE USER ACCOUNTS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838D6-6E01-436C-9C79-0DAA35B50CD2}"/>
              </a:ext>
            </a:extLst>
          </p:cNvPr>
          <p:cNvSpPr/>
          <p:nvPr/>
        </p:nvSpPr>
        <p:spPr>
          <a:xfrm>
            <a:off x="471268" y="862439"/>
            <a:ext cx="3444393" cy="3615050"/>
          </a:xfrm>
          <a:prstGeom prst="rect">
            <a:avLst/>
          </a:prstGeom>
          <a:solidFill>
            <a:srgbClr val="C8AEF8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3595F-4D22-48CD-8917-89A045252514}"/>
              </a:ext>
            </a:extLst>
          </p:cNvPr>
          <p:cNvSpPr txBox="1"/>
          <p:nvPr/>
        </p:nvSpPr>
        <p:spPr>
          <a:xfrm>
            <a:off x="695915" y="885257"/>
            <a:ext cx="2990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swald" pitchFamily="2" charset="77"/>
              </a:rPr>
              <a:t>SIGN IN AUTHENTICATION</a:t>
            </a:r>
          </a:p>
        </p:txBody>
      </p:sp>
      <p:sp>
        <p:nvSpPr>
          <p:cNvPr id="1244" name="Google Shape;1244;p50"/>
          <p:cNvSpPr txBox="1">
            <a:spLocks noGrp="1"/>
          </p:cNvSpPr>
          <p:nvPr>
            <p:ph type="title"/>
          </p:nvPr>
        </p:nvSpPr>
        <p:spPr>
          <a:xfrm>
            <a:off x="368308" y="21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 – USER AUTHENTICATION</a:t>
            </a:r>
            <a:endParaRPr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F472AA7-92B1-4116-BFFA-E5567D37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11" y="1490929"/>
            <a:ext cx="4114801" cy="260742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0960D59-6D16-4FCE-A41D-AD0304256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15" y="1264619"/>
            <a:ext cx="1414001" cy="3060044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C655521-E3DC-4FDC-93AF-4976F1002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286" y="1264619"/>
            <a:ext cx="1414002" cy="30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89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54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05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330" name="Google Shape;1330;p54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OUTSIDE HMS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1331" name="Google Shape;1331;p54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1332" name="Google Shape;1332;p54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4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4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4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4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4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2567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DA8682-C6F6-904D-837E-807894B79603}"/>
              </a:ext>
            </a:extLst>
          </p:cNvPr>
          <p:cNvSpPr/>
          <p:nvPr/>
        </p:nvSpPr>
        <p:spPr>
          <a:xfrm>
            <a:off x="2795116" y="831346"/>
            <a:ext cx="5786175" cy="3926549"/>
          </a:xfrm>
          <a:prstGeom prst="rect">
            <a:avLst/>
          </a:prstGeom>
          <a:solidFill>
            <a:srgbClr val="C8AEF8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F802B2-41D2-3A43-A51B-4EFA29F26EAD}"/>
              </a:ext>
            </a:extLst>
          </p:cNvPr>
          <p:cNvSpPr/>
          <p:nvPr/>
        </p:nvSpPr>
        <p:spPr>
          <a:xfrm>
            <a:off x="562708" y="831346"/>
            <a:ext cx="2115178" cy="3926549"/>
          </a:xfrm>
          <a:prstGeom prst="rect">
            <a:avLst/>
          </a:prstGeom>
          <a:solidFill>
            <a:srgbClr val="C8AEF8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8" name="Google Shape;1288;p52"/>
          <p:cNvSpPr txBox="1">
            <a:spLocks noGrp="1"/>
          </p:cNvSpPr>
          <p:nvPr>
            <p:ph type="title"/>
          </p:nvPr>
        </p:nvSpPr>
        <p:spPr>
          <a:xfrm>
            <a:off x="340172" y="2586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 - REDESIGN</a:t>
            </a:r>
            <a:endParaRPr dirty="0"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61234CF-6903-46F1-A5FE-4875003A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58" y="1160581"/>
            <a:ext cx="1511545" cy="3387997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B5CD2FB-95D7-4ADE-8280-DFC89A702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19" y="1182043"/>
            <a:ext cx="1555627" cy="336653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0B13A1-1D9A-41C6-9A2E-E641E793F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800" y="1160581"/>
            <a:ext cx="1526357" cy="3387998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401A034-C00D-413F-A97E-B65327B4C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236" y="1160583"/>
            <a:ext cx="1553018" cy="3387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A96D7B-EECC-0E4D-B3DF-F97F4C6205C8}"/>
              </a:ext>
            </a:extLst>
          </p:cNvPr>
          <p:cNvSpPr txBox="1"/>
          <p:nvPr/>
        </p:nvSpPr>
        <p:spPr>
          <a:xfrm>
            <a:off x="999401" y="861550"/>
            <a:ext cx="1241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" pitchFamily="2" charset="77"/>
              </a:rPr>
              <a:t>Customer Login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ADBBA-F766-E246-85FF-16134078F288}"/>
              </a:ext>
            </a:extLst>
          </p:cNvPr>
          <p:cNvSpPr txBox="1"/>
          <p:nvPr/>
        </p:nvSpPr>
        <p:spPr>
          <a:xfrm>
            <a:off x="2845237" y="835064"/>
            <a:ext cx="551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swald" pitchFamily="2" charset="77"/>
              </a:rPr>
              <a:t>Login Options</a:t>
            </a:r>
          </a:p>
        </p:txBody>
      </p:sp>
    </p:spTree>
    <p:extLst>
      <p:ext uri="{BB962C8B-B14F-4D97-AF65-F5344CB8AC3E}">
        <p14:creationId xmlns:p14="http://schemas.microsoft.com/office/powerpoint/2010/main" val="652219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9FFDDD-4764-4825-835C-F93FA5B9D6FA}"/>
              </a:ext>
            </a:extLst>
          </p:cNvPr>
          <p:cNvSpPr/>
          <p:nvPr/>
        </p:nvSpPr>
        <p:spPr>
          <a:xfrm>
            <a:off x="4801775" y="818488"/>
            <a:ext cx="3627455" cy="3926549"/>
          </a:xfrm>
          <a:prstGeom prst="rect">
            <a:avLst/>
          </a:prstGeom>
          <a:solidFill>
            <a:srgbClr val="C8AEF8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8" name="Google Shape;1288;p52"/>
          <p:cNvSpPr txBox="1">
            <a:spLocks noGrp="1"/>
          </p:cNvSpPr>
          <p:nvPr>
            <p:ph type="title"/>
          </p:nvPr>
        </p:nvSpPr>
        <p:spPr>
          <a:xfrm>
            <a:off x="340172" y="2586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 - REDESIGN</a:t>
            </a:r>
            <a:endParaRPr dirty="0"/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C4B91731-6F13-4656-9BFC-CF688E32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74" y="1160583"/>
            <a:ext cx="1629181" cy="3525715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C94514-0E25-4452-BAC2-FE8DF82E6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460" y="1160583"/>
            <a:ext cx="1596679" cy="35257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FD69A04-3432-9842-B218-C998F59503EC}"/>
              </a:ext>
            </a:extLst>
          </p:cNvPr>
          <p:cNvGrpSpPr/>
          <p:nvPr/>
        </p:nvGrpSpPr>
        <p:grpSpPr>
          <a:xfrm>
            <a:off x="682286" y="831346"/>
            <a:ext cx="3627455" cy="3926549"/>
            <a:chOff x="562708" y="831346"/>
            <a:chExt cx="3627455" cy="39265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A62562-6141-5A40-9C36-94F9E05EA18D}"/>
                </a:ext>
              </a:extLst>
            </p:cNvPr>
            <p:cNvSpPr/>
            <p:nvPr/>
          </p:nvSpPr>
          <p:spPr>
            <a:xfrm>
              <a:off x="562708" y="831346"/>
              <a:ext cx="3627455" cy="3926549"/>
            </a:xfrm>
            <a:prstGeom prst="rect">
              <a:avLst/>
            </a:prstGeom>
            <a:solidFill>
              <a:srgbClr val="C8AEF8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37253AFE-C71C-4ECC-B379-4F74167F3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66" y="1160584"/>
              <a:ext cx="1629182" cy="3525716"/>
            </a:xfrm>
            <a:prstGeom prst="rect">
              <a:avLst/>
            </a:prstGeom>
          </p:spPr>
        </p:pic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26F6F990-EBB7-45E9-A8F8-6A34064C4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1398" y="1160584"/>
              <a:ext cx="1629182" cy="35257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51AF08-2D2B-7148-A44E-E560BFD3A5F0}"/>
                </a:ext>
              </a:extLst>
            </p:cNvPr>
            <p:cNvSpPr txBox="1"/>
            <p:nvPr/>
          </p:nvSpPr>
          <p:spPr>
            <a:xfrm>
              <a:off x="1586820" y="852806"/>
              <a:ext cx="1429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swald" pitchFamily="2" charset="77"/>
                </a:rPr>
                <a:t>Customer General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804857E-92E9-5943-8A24-317449A2DAAE}"/>
              </a:ext>
            </a:extLst>
          </p:cNvPr>
          <p:cNvSpPr txBox="1"/>
          <p:nvPr/>
        </p:nvSpPr>
        <p:spPr>
          <a:xfrm>
            <a:off x="5736607" y="852805"/>
            <a:ext cx="255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" pitchFamily="2" charset="77"/>
              </a:rPr>
              <a:t>Customer Health Info</a:t>
            </a:r>
          </a:p>
        </p:txBody>
      </p:sp>
    </p:spTree>
    <p:extLst>
      <p:ext uri="{BB962C8B-B14F-4D97-AF65-F5344CB8AC3E}">
        <p14:creationId xmlns:p14="http://schemas.microsoft.com/office/powerpoint/2010/main" val="247448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709" name="Google Shape;709;p29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710" name="Google Shape;710;p29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11" name="Google Shape;711;p29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description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Zawad</a:t>
            </a:r>
            <a:endParaRPr dirty="0"/>
          </a:p>
        </p:txBody>
      </p:sp>
      <p:sp>
        <p:nvSpPr>
          <p:cNvPr id="712" name="Google Shape;712;p29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Issues Faced</a:t>
            </a:r>
            <a:endParaRPr dirty="0"/>
          </a:p>
        </p:txBody>
      </p:sp>
      <p:sp>
        <p:nvSpPr>
          <p:cNvPr id="713" name="Google Shape;713;p29"/>
          <p:cNvSpPr txBox="1">
            <a:spLocks noGrp="1"/>
          </p:cNvSpPr>
          <p:nvPr>
            <p:ph type="title" idx="5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4" name="Google Shape;714;p29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Complication encountered - Zawad</a:t>
            </a:r>
            <a:endParaRPr dirty="0"/>
          </a:p>
        </p:txBody>
      </p:sp>
      <p:sp>
        <p:nvSpPr>
          <p:cNvPr id="715" name="Google Shape;715;p29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in Action</a:t>
            </a:r>
            <a:endParaRPr dirty="0"/>
          </a:p>
        </p:txBody>
      </p:sp>
      <p:sp>
        <p:nvSpPr>
          <p:cNvPr id="716" name="Google Shape;716;p29"/>
          <p:cNvSpPr txBox="1">
            <a:spLocks noGrp="1"/>
          </p:cNvSpPr>
          <p:nvPr>
            <p:ph type="title" idx="8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7" name="Google Shape;717;p29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Softwares and Tools been used - Derya</a:t>
            </a:r>
            <a:endParaRPr dirty="0"/>
          </a:p>
        </p:txBody>
      </p:sp>
      <p:sp>
        <p:nvSpPr>
          <p:cNvPr id="718" name="Google Shape;718;p29"/>
          <p:cNvSpPr txBox="1">
            <a:spLocks noGrp="1"/>
          </p:cNvSpPr>
          <p:nvPr>
            <p:ph type="subTitle" idx="13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Outside HMS</a:t>
            </a:r>
            <a:endParaRPr dirty="0"/>
          </a:p>
        </p:txBody>
      </p:sp>
      <p:sp>
        <p:nvSpPr>
          <p:cNvPr id="719" name="Google Shape;719;p29"/>
          <p:cNvSpPr txBox="1">
            <a:spLocks noGrp="1"/>
          </p:cNvSpPr>
          <p:nvPr>
            <p:ph type="title" idx="14"/>
          </p:nvPr>
        </p:nvSpPr>
        <p:spPr>
          <a:xfrm>
            <a:off x="40230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20" name="Google Shape;720;p29"/>
          <p:cNvSpPr txBox="1">
            <a:spLocks noGrp="1"/>
          </p:cNvSpPr>
          <p:nvPr>
            <p:ph type="subTitle" idx="15"/>
          </p:nvPr>
        </p:nvSpPr>
        <p:spPr>
          <a:xfrm>
            <a:off x="34139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 of the application - </a:t>
            </a:r>
            <a:r>
              <a:rPr lang="en-US" dirty="0" err="1"/>
              <a:t>Muharrem</a:t>
            </a:r>
            <a:endParaRPr dirty="0"/>
          </a:p>
        </p:txBody>
      </p:sp>
      <p:sp>
        <p:nvSpPr>
          <p:cNvPr id="721" name="Google Shape;721;p29"/>
          <p:cNvSpPr txBox="1">
            <a:spLocks noGrp="1"/>
          </p:cNvSpPr>
          <p:nvPr>
            <p:ph type="subTitle" idx="16"/>
          </p:nvPr>
        </p:nvSpPr>
        <p:spPr>
          <a:xfrm>
            <a:off x="719600" y="3420132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Inside HMS</a:t>
            </a:r>
            <a:endParaRPr dirty="0"/>
          </a:p>
        </p:txBody>
      </p:sp>
      <p:sp>
        <p:nvSpPr>
          <p:cNvPr id="722" name="Google Shape;722;p29"/>
          <p:cNvSpPr txBox="1">
            <a:spLocks noGrp="1"/>
          </p:cNvSpPr>
          <p:nvPr>
            <p:ph type="title" idx="17"/>
          </p:nvPr>
        </p:nvSpPr>
        <p:spPr>
          <a:xfrm>
            <a:off x="1329225" y="2967841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23" name="Google Shape;723;p29"/>
          <p:cNvSpPr txBox="1">
            <a:spLocks noGrp="1"/>
          </p:cNvSpPr>
          <p:nvPr>
            <p:ph type="subTitle" idx="18"/>
          </p:nvPr>
        </p:nvSpPr>
        <p:spPr>
          <a:xfrm>
            <a:off x="719938" y="379623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behind HMS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DB, Firebase - Muharrem</a:t>
            </a:r>
            <a:endParaRPr dirty="0"/>
          </a:p>
        </p:txBody>
      </p:sp>
      <p:sp>
        <p:nvSpPr>
          <p:cNvPr id="724" name="Google Shape;724;p29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Implementation</a:t>
            </a:r>
            <a:endParaRPr dirty="0"/>
          </a:p>
        </p:txBody>
      </p:sp>
      <p:sp>
        <p:nvSpPr>
          <p:cNvPr id="725" name="Google Shape;725;p29"/>
          <p:cNvSpPr txBox="1">
            <a:spLocks noGrp="1"/>
          </p:cNvSpPr>
          <p:nvPr>
            <p:ph type="title" idx="20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26" name="Google Shape;726;p29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r>
              <a:rPr lang="en" baseline="30000" dirty="0"/>
              <a:t>th</a:t>
            </a:r>
            <a:r>
              <a:rPr lang="en" dirty="0"/>
              <a:t> Semester work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– Daniel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BF12168-054B-0048-8B1F-5261A4E3ECE3}"/>
              </a:ext>
            </a:extLst>
          </p:cNvPr>
          <p:cNvSpPr/>
          <p:nvPr/>
        </p:nvSpPr>
        <p:spPr>
          <a:xfrm>
            <a:off x="7079246" y="862439"/>
            <a:ext cx="1676892" cy="3615050"/>
          </a:xfrm>
          <a:prstGeom prst="rect">
            <a:avLst/>
          </a:prstGeom>
          <a:solidFill>
            <a:srgbClr val="C8AEF8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4A14DB-6101-6C4E-9155-5B743C780F90}"/>
              </a:ext>
            </a:extLst>
          </p:cNvPr>
          <p:cNvSpPr/>
          <p:nvPr/>
        </p:nvSpPr>
        <p:spPr>
          <a:xfrm>
            <a:off x="3666155" y="862439"/>
            <a:ext cx="3190351" cy="3615050"/>
          </a:xfrm>
          <a:prstGeom prst="rect">
            <a:avLst/>
          </a:prstGeom>
          <a:solidFill>
            <a:srgbClr val="C8AEF8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DFDB91-ECD4-414D-A4A7-733BB8E9E948}"/>
              </a:ext>
            </a:extLst>
          </p:cNvPr>
          <p:cNvSpPr txBox="1"/>
          <p:nvPr/>
        </p:nvSpPr>
        <p:spPr>
          <a:xfrm>
            <a:off x="3795760" y="900803"/>
            <a:ext cx="2991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swald" pitchFamily="2" charset="77"/>
              </a:rPr>
              <a:t>Subscription and Payment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1ACEC5-8C99-ED45-971B-459EF67B307D}"/>
              </a:ext>
            </a:extLst>
          </p:cNvPr>
          <p:cNvSpPr/>
          <p:nvPr/>
        </p:nvSpPr>
        <p:spPr>
          <a:xfrm>
            <a:off x="315522" y="862439"/>
            <a:ext cx="3190351" cy="3615050"/>
          </a:xfrm>
          <a:prstGeom prst="rect">
            <a:avLst/>
          </a:prstGeom>
          <a:solidFill>
            <a:srgbClr val="C8AEF8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8" name="Google Shape;1288;p52"/>
          <p:cNvSpPr txBox="1">
            <a:spLocks noGrp="1"/>
          </p:cNvSpPr>
          <p:nvPr>
            <p:ph type="title"/>
          </p:nvPr>
        </p:nvSpPr>
        <p:spPr>
          <a:xfrm>
            <a:off x="340172" y="2586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 - REDESIGN</a:t>
            </a:r>
            <a:endParaRPr dirty="0"/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6A7E96F-E67F-44C1-A67C-1F2FBC62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21" y="1215851"/>
            <a:ext cx="1430122" cy="3094931"/>
          </a:xfrm>
          <a:prstGeom prst="rect">
            <a:avLst/>
          </a:pr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42FF84C7-67AA-40E8-8193-C8FA8CDB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449" y="1224127"/>
            <a:ext cx="1430123" cy="3094932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D01438-5E60-4489-A730-3B7BC7F63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564" y="1224127"/>
            <a:ext cx="1430123" cy="3094932"/>
          </a:xfrm>
          <a:prstGeom prst="rect">
            <a:avLst/>
          </a:prstGeom>
        </p:spPr>
      </p:pic>
      <p:pic>
        <p:nvPicPr>
          <p:cNvPr id="10" name="Picture 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0C33751B-50F9-433E-B910-D0E4F6645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96" y="1224127"/>
            <a:ext cx="1430124" cy="3094934"/>
          </a:xfrm>
          <a:prstGeom prst="rect">
            <a:avLst/>
          </a:prstGeom>
        </p:spPr>
      </p:pic>
      <p:pic>
        <p:nvPicPr>
          <p:cNvPr id="14" name="Picture 13" descr="Shape, square&#10;&#10;Description automatically generated">
            <a:extLst>
              <a:ext uri="{FF2B5EF4-FFF2-40B4-BE49-F238E27FC236}">
                <a16:creationId xmlns:a16="http://schemas.microsoft.com/office/drawing/2014/main" id="{968D4A6E-6020-47A2-98F2-E2957D8CC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542" y="1232401"/>
            <a:ext cx="1426299" cy="30866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C2E79-95A0-4045-9B2C-EFFE077EE425}"/>
              </a:ext>
            </a:extLst>
          </p:cNvPr>
          <p:cNvSpPr txBox="1"/>
          <p:nvPr/>
        </p:nvSpPr>
        <p:spPr>
          <a:xfrm>
            <a:off x="387221" y="885257"/>
            <a:ext cx="2966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swald" pitchFamily="2" charset="77"/>
              </a:rPr>
              <a:t>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C4A7F-E6AA-1B44-A355-BA5C8AF14D72}"/>
              </a:ext>
            </a:extLst>
          </p:cNvPr>
          <p:cNvSpPr txBox="1"/>
          <p:nvPr/>
        </p:nvSpPr>
        <p:spPr>
          <a:xfrm>
            <a:off x="7208851" y="900803"/>
            <a:ext cx="142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swald" pitchFamily="2" charset="77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30761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0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06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520" name="Google Shape;1520;p60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FUTURE IMPLEMENTATION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1521" name="Google Shape;1521;p60"/>
          <p:cNvGrpSpPr/>
          <p:nvPr/>
        </p:nvGrpSpPr>
        <p:grpSpPr>
          <a:xfrm>
            <a:off x="6846072" y="1383073"/>
            <a:ext cx="1828998" cy="2405007"/>
            <a:chOff x="1809575" y="238125"/>
            <a:chExt cx="3981275" cy="5219200"/>
          </a:xfrm>
        </p:grpSpPr>
        <p:sp>
          <p:nvSpPr>
            <p:cNvPr id="1522" name="Google Shape;1522;p60"/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8" name="Google Shape;1488;p59"/>
          <p:cNvCxnSpPr>
            <a:stCxn id="1489" idx="6"/>
            <a:endCxn id="1490" idx="2"/>
          </p:cNvCxnSpPr>
          <p:nvPr/>
        </p:nvCxnSpPr>
        <p:spPr>
          <a:xfrm rot="10800000" flipH="1">
            <a:off x="2023889" y="2814225"/>
            <a:ext cx="5096700" cy="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1" name="Google Shape;1491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GAME PLAN</a:t>
            </a:r>
            <a:endParaRPr dirty="0"/>
          </a:p>
        </p:txBody>
      </p:sp>
      <p:grpSp>
        <p:nvGrpSpPr>
          <p:cNvPr id="1492" name="Google Shape;1492;p59"/>
          <p:cNvGrpSpPr/>
          <p:nvPr/>
        </p:nvGrpSpPr>
        <p:grpSpPr>
          <a:xfrm>
            <a:off x="4320043" y="2562683"/>
            <a:ext cx="503592" cy="503592"/>
            <a:chOff x="3969644" y="2440153"/>
            <a:chExt cx="225900" cy="225900"/>
          </a:xfrm>
        </p:grpSpPr>
        <p:sp>
          <p:nvSpPr>
            <p:cNvPr id="1493" name="Google Shape;1493;p59"/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" name="Google Shape;1495;p59"/>
          <p:cNvGrpSpPr/>
          <p:nvPr/>
        </p:nvGrpSpPr>
        <p:grpSpPr>
          <a:xfrm>
            <a:off x="5720346" y="2562761"/>
            <a:ext cx="502930" cy="502930"/>
            <a:chOff x="4426818" y="2440153"/>
            <a:chExt cx="225600" cy="225600"/>
          </a:xfrm>
        </p:grpSpPr>
        <p:sp>
          <p:nvSpPr>
            <p:cNvPr id="1496" name="Google Shape;1496;p59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59"/>
          <p:cNvGrpSpPr/>
          <p:nvPr/>
        </p:nvGrpSpPr>
        <p:grpSpPr>
          <a:xfrm>
            <a:off x="7120507" y="2562761"/>
            <a:ext cx="502930" cy="502930"/>
            <a:chOff x="4883984" y="2440153"/>
            <a:chExt cx="225600" cy="225600"/>
          </a:xfrm>
        </p:grpSpPr>
        <p:sp>
          <p:nvSpPr>
            <p:cNvPr id="1490" name="Google Shape;1490;p59"/>
            <p:cNvSpPr/>
            <p:nvPr/>
          </p:nvSpPr>
          <p:spPr>
            <a:xfrm>
              <a:off x="4883984" y="2440153"/>
              <a:ext cx="225600" cy="225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4912810" y="2468982"/>
              <a:ext cx="168000" cy="16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0" name="Google Shape;1500;p59"/>
          <p:cNvGrpSpPr/>
          <p:nvPr/>
        </p:nvGrpSpPr>
        <p:grpSpPr>
          <a:xfrm>
            <a:off x="2920070" y="2562914"/>
            <a:ext cx="503031" cy="503222"/>
            <a:chOff x="2182679" y="2292572"/>
            <a:chExt cx="792300" cy="792600"/>
          </a:xfrm>
        </p:grpSpPr>
        <p:sp>
          <p:nvSpPr>
            <p:cNvPr id="1501" name="Google Shape;1501;p59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59"/>
          <p:cNvGrpSpPr/>
          <p:nvPr/>
        </p:nvGrpSpPr>
        <p:grpSpPr>
          <a:xfrm>
            <a:off x="1520857" y="2562914"/>
            <a:ext cx="503031" cy="503222"/>
            <a:chOff x="2182679" y="2292572"/>
            <a:chExt cx="792300" cy="792600"/>
          </a:xfrm>
        </p:grpSpPr>
        <p:sp>
          <p:nvSpPr>
            <p:cNvPr id="1489" name="Google Shape;1489;p59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59"/>
          <p:cNvSpPr txBox="1">
            <a:spLocks noGrp="1"/>
          </p:cNvSpPr>
          <p:nvPr>
            <p:ph type="subTitle" idx="4294967295"/>
          </p:nvPr>
        </p:nvSpPr>
        <p:spPr>
          <a:xfrm>
            <a:off x="4823635" y="1245808"/>
            <a:ext cx="2296872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Focus on UX, complete any unfinished task and Test/ iterate project</a:t>
            </a:r>
            <a:endParaRPr dirty="0"/>
          </a:p>
        </p:txBody>
      </p:sp>
      <p:sp>
        <p:nvSpPr>
          <p:cNvPr id="1506" name="Google Shape;1506;p59"/>
          <p:cNvSpPr txBox="1">
            <a:spLocks noGrp="1"/>
          </p:cNvSpPr>
          <p:nvPr>
            <p:ph type="subTitle" idx="4294967295"/>
          </p:nvPr>
        </p:nvSpPr>
        <p:spPr>
          <a:xfrm>
            <a:off x="3171585" y="3380882"/>
            <a:ext cx="2740338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additional features,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adding Kitchen &amp; Transport, connecting back-end to front-end, &amp; design menu with nutritionist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7" name="Google Shape;1507;p59"/>
          <p:cNvSpPr txBox="1">
            <a:spLocks noGrp="1"/>
          </p:cNvSpPr>
          <p:nvPr>
            <p:ph type="subTitle" idx="4294967295"/>
          </p:nvPr>
        </p:nvSpPr>
        <p:spPr>
          <a:xfrm>
            <a:off x="6520750" y="3575108"/>
            <a:ext cx="1665000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Prepare for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final showcase</a:t>
            </a:r>
            <a:endParaRPr dirty="0"/>
          </a:p>
        </p:txBody>
      </p:sp>
      <p:sp>
        <p:nvSpPr>
          <p:cNvPr id="1508" name="Google Shape;1508;p59"/>
          <p:cNvSpPr txBox="1">
            <a:spLocks noGrp="1"/>
          </p:cNvSpPr>
          <p:nvPr>
            <p:ph type="subTitle" idx="4294967295"/>
          </p:nvPr>
        </p:nvSpPr>
        <p:spPr>
          <a:xfrm>
            <a:off x="918629" y="3607537"/>
            <a:ext cx="1665000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Finalizing a project, split the project</a:t>
            </a:r>
            <a:endParaRPr dirty="0"/>
          </a:p>
        </p:txBody>
      </p:sp>
      <p:sp>
        <p:nvSpPr>
          <p:cNvPr id="1509" name="Google Shape;1509;p59"/>
          <p:cNvSpPr txBox="1">
            <a:spLocks noGrp="1"/>
          </p:cNvSpPr>
          <p:nvPr>
            <p:ph type="subTitle" idx="4294967295"/>
          </p:nvPr>
        </p:nvSpPr>
        <p:spPr>
          <a:xfrm>
            <a:off x="2180493" y="1259872"/>
            <a:ext cx="2037608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Challenges faced, built UI, backend and added key features </a:t>
            </a:r>
            <a:endParaRPr dirty="0"/>
          </a:p>
        </p:txBody>
      </p:sp>
      <p:sp>
        <p:nvSpPr>
          <p:cNvPr id="1510" name="Google Shape;1510;p59"/>
          <p:cNvSpPr txBox="1">
            <a:spLocks noGrp="1"/>
          </p:cNvSpPr>
          <p:nvPr>
            <p:ph type="title" idx="4294967295"/>
          </p:nvPr>
        </p:nvSpPr>
        <p:spPr>
          <a:xfrm>
            <a:off x="1125940" y="3047393"/>
            <a:ext cx="1250378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SEMSETER 5 (START)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511" name="Google Shape;1511;p59"/>
          <p:cNvSpPr txBox="1">
            <a:spLocks noGrp="1"/>
          </p:cNvSpPr>
          <p:nvPr>
            <p:ph type="title" idx="4294967295"/>
          </p:nvPr>
        </p:nvSpPr>
        <p:spPr>
          <a:xfrm>
            <a:off x="4045869" y="3039728"/>
            <a:ext cx="103128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</a:rPr>
              <a:t>SUMMER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1512" name="Google Shape;1512;p59"/>
          <p:cNvSpPr txBox="1">
            <a:spLocks noGrp="1"/>
          </p:cNvSpPr>
          <p:nvPr>
            <p:ph type="title" idx="4294967295"/>
          </p:nvPr>
        </p:nvSpPr>
        <p:spPr>
          <a:xfrm>
            <a:off x="6746733" y="3048641"/>
            <a:ext cx="1250478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</a:rPr>
              <a:t>SEMESTER 6 (FINAL)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1513" name="Google Shape;1513;p59"/>
          <p:cNvSpPr txBox="1">
            <a:spLocks noGrp="1"/>
          </p:cNvSpPr>
          <p:nvPr>
            <p:ph type="title" idx="4294967295"/>
          </p:nvPr>
        </p:nvSpPr>
        <p:spPr>
          <a:xfrm>
            <a:off x="2559722" y="1922343"/>
            <a:ext cx="1223725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SEMESTER 5 (END)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514" name="Google Shape;1514;p59"/>
          <p:cNvSpPr txBox="1">
            <a:spLocks noGrp="1"/>
          </p:cNvSpPr>
          <p:nvPr>
            <p:ph type="title" idx="4294967295"/>
          </p:nvPr>
        </p:nvSpPr>
        <p:spPr>
          <a:xfrm>
            <a:off x="5025962" y="1929624"/>
            <a:ext cx="1884975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</a:rPr>
              <a:t>SEMESTER 6 (START)</a:t>
            </a:r>
            <a:endParaRPr sz="18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"/>
          <p:cNvSpPr txBox="1">
            <a:spLocks noGrp="1"/>
          </p:cNvSpPr>
          <p:nvPr>
            <p:ph type="title"/>
          </p:nvPr>
        </p:nvSpPr>
        <p:spPr>
          <a:xfrm>
            <a:off x="4908890" y="1935374"/>
            <a:ext cx="321261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endParaRPr dirty="0"/>
          </a:p>
        </p:txBody>
      </p:sp>
      <p:sp>
        <p:nvSpPr>
          <p:cNvPr id="774" name="Google Shape;774;p32"/>
          <p:cNvSpPr txBox="1"/>
          <p:nvPr/>
        </p:nvSpPr>
        <p:spPr>
          <a:xfrm>
            <a:off x="1505740" y="3458406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HEALTHY MEAL SERVICE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5" name="Google Shape;775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76" name="Google Shape;776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82" name="Google Shape;782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2ADAFD3-FF07-4DB2-AA15-E7203AFC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57" y="1685094"/>
            <a:ext cx="1610404" cy="158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5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6" name="Google Shape;826;p35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grpSp>
        <p:nvGrpSpPr>
          <p:cNvPr id="827" name="Google Shape;827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28" name="Google Shape;828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TRENDS</a:t>
            </a:r>
            <a:endParaRPr dirty="0"/>
          </a:p>
        </p:txBody>
      </p:sp>
      <p:sp>
        <p:nvSpPr>
          <p:cNvPr id="865" name="Google Shape;865;p36"/>
          <p:cNvSpPr txBox="1"/>
          <p:nvPr/>
        </p:nvSpPr>
        <p:spPr>
          <a:xfrm>
            <a:off x="1311695" y="3912858"/>
            <a:ext cx="38484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illustration showing the trend of the health against choice of food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36"/>
          <p:cNvSpPr txBox="1"/>
          <p:nvPr/>
        </p:nvSpPr>
        <p:spPr>
          <a:xfrm>
            <a:off x="6116111" y="3386850"/>
            <a:ext cx="2307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Healthy cooked meal – Demand is there but costly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" name="Google Shape;867;p36"/>
          <p:cNvSpPr txBox="1"/>
          <p:nvPr/>
        </p:nvSpPr>
        <p:spPr>
          <a:xfrm>
            <a:off x="6116100" y="2439548"/>
            <a:ext cx="2307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Health – becoming unhealthy over the years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36"/>
          <p:cNvSpPr txBox="1"/>
          <p:nvPr/>
        </p:nvSpPr>
        <p:spPr>
          <a:xfrm>
            <a:off x="6116100" y="1492700"/>
            <a:ext cx="2307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Unhealthy choices – Fastfood, packaged food consumption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9" name="Google Shape;869;p36"/>
          <p:cNvSpPr/>
          <p:nvPr/>
        </p:nvSpPr>
        <p:spPr>
          <a:xfrm>
            <a:off x="5782225" y="2588678"/>
            <a:ext cx="274200" cy="273900"/>
          </a:xfrm>
          <a:prstGeom prst="ellipse">
            <a:avLst/>
          </a:prstGeom>
          <a:solidFill>
            <a:srgbClr val="878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36"/>
          <p:cNvSpPr/>
          <p:nvPr/>
        </p:nvSpPr>
        <p:spPr>
          <a:xfrm>
            <a:off x="5782225" y="3537956"/>
            <a:ext cx="274200" cy="273900"/>
          </a:xfrm>
          <a:prstGeom prst="ellipse">
            <a:avLst/>
          </a:prstGeom>
          <a:solidFill>
            <a:srgbClr val="915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1" name="Google Shape;871;p36"/>
          <p:cNvSpPr/>
          <p:nvPr/>
        </p:nvSpPr>
        <p:spPr>
          <a:xfrm>
            <a:off x="5782225" y="1639400"/>
            <a:ext cx="274200" cy="27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872" name="Google Shape;872;p36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938" y="1265100"/>
            <a:ext cx="4267482" cy="25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CBA537-3965-4378-8377-D20DAC216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85" y="1404433"/>
            <a:ext cx="4004310" cy="2285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014CD3-0E2C-499E-BE86-E93D6BE28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12" y="1112700"/>
            <a:ext cx="409575" cy="25771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7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878" name="Google Shape;878;p37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 meal delivery service which will deliver healthy meal at your door steps</a:t>
            </a:r>
            <a:endParaRPr dirty="0"/>
          </a:p>
        </p:txBody>
      </p:sp>
      <p:sp>
        <p:nvSpPr>
          <p:cNvPr id="879" name="Google Shape;879;p37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Due to convenience people are priorotizing their taste buds over the health</a:t>
            </a:r>
            <a:endParaRPr dirty="0"/>
          </a:p>
        </p:txBody>
      </p:sp>
      <p:sp>
        <p:nvSpPr>
          <p:cNvPr id="880" name="Google Shape;880;p37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81" name="Google Shape;881;p37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 SOLUTION</a:t>
            </a:r>
            <a:endParaRPr/>
          </a:p>
        </p:txBody>
      </p:sp>
      <p:grpSp>
        <p:nvGrpSpPr>
          <p:cNvPr id="882" name="Google Shape;882;p37"/>
          <p:cNvGrpSpPr/>
          <p:nvPr/>
        </p:nvGrpSpPr>
        <p:grpSpPr>
          <a:xfrm>
            <a:off x="5999604" y="1751566"/>
            <a:ext cx="469887" cy="469887"/>
            <a:chOff x="1487200" y="4993750"/>
            <a:chExt cx="483125" cy="483125"/>
          </a:xfrm>
        </p:grpSpPr>
        <p:sp>
          <p:nvSpPr>
            <p:cNvPr id="883" name="Google Shape;883;p37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85" name="Google Shape;885;p37"/>
          <p:cNvGrpSpPr/>
          <p:nvPr/>
        </p:nvGrpSpPr>
        <p:grpSpPr>
          <a:xfrm>
            <a:off x="2674509" y="1751566"/>
            <a:ext cx="469887" cy="469887"/>
            <a:chOff x="2081650" y="4993750"/>
            <a:chExt cx="483125" cy="483125"/>
          </a:xfrm>
        </p:grpSpPr>
        <p:sp>
          <p:nvSpPr>
            <p:cNvPr id="886" name="Google Shape;886;p37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Healthy Meal Service</a:t>
            </a:r>
            <a:endParaRPr dirty="0"/>
          </a:p>
        </p:txBody>
      </p:sp>
      <p:sp>
        <p:nvSpPr>
          <p:cNvPr id="738" name="Google Shape;738;p31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service that ensures you a healthy life by addressing your needs</a:t>
            </a:r>
            <a:endParaRPr dirty="0"/>
          </a:p>
        </p:txBody>
      </p:sp>
      <p:grpSp>
        <p:nvGrpSpPr>
          <p:cNvPr id="748" name="Google Shape;748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49" name="Google Shape;749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55" name="Google Shape;755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DD0E184-04F2-4D80-9854-6FDE25CB6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57" y="1685094"/>
            <a:ext cx="1610404" cy="15825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893" name="Google Shape;893;p38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Uber</a:t>
            </a:r>
            <a:endParaRPr dirty="0"/>
          </a:p>
        </p:txBody>
      </p:sp>
      <p:sp>
        <p:nvSpPr>
          <p:cNvPr id="894" name="Google Shape;894;p38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Global pioneer in the meal delivery service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5" name="Google Shape;895;p38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Doordash</a:t>
            </a:r>
            <a:endParaRPr dirty="0"/>
          </a:p>
        </p:txBody>
      </p:sp>
      <p:sp>
        <p:nvSpPr>
          <p:cNvPr id="896" name="Google Shape;896;p38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competitor to Uber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7" name="Google Shape;897;p38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meal services</a:t>
            </a:r>
            <a:endParaRPr dirty="0"/>
          </a:p>
        </p:txBody>
      </p:sp>
      <p:sp>
        <p:nvSpPr>
          <p:cNvPr id="898" name="Google Shape;898;p38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There are currently over 85 meal service companies in Ontario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99" name="Google Shape;899;p38"/>
          <p:cNvGrpSpPr/>
          <p:nvPr/>
        </p:nvGrpSpPr>
        <p:grpSpPr>
          <a:xfrm>
            <a:off x="1645117" y="1866256"/>
            <a:ext cx="466361" cy="466336"/>
            <a:chOff x="1487200" y="2021475"/>
            <a:chExt cx="483125" cy="483150"/>
          </a:xfrm>
        </p:grpSpPr>
        <p:sp>
          <p:nvSpPr>
            <p:cNvPr id="900" name="Google Shape;900;p38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4" name="Google Shape;904;p38"/>
          <p:cNvGrpSpPr/>
          <p:nvPr/>
        </p:nvGrpSpPr>
        <p:grpSpPr>
          <a:xfrm>
            <a:off x="4338843" y="1866258"/>
            <a:ext cx="466331" cy="466332"/>
            <a:chOff x="3282325" y="2035675"/>
            <a:chExt cx="459575" cy="454825"/>
          </a:xfrm>
        </p:grpSpPr>
        <p:sp>
          <p:nvSpPr>
            <p:cNvPr id="905" name="Google Shape;905;p38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9" name="Google Shape;909;p38"/>
          <p:cNvSpPr/>
          <p:nvPr/>
        </p:nvSpPr>
        <p:spPr>
          <a:xfrm>
            <a:off x="7032558" y="1872738"/>
            <a:ext cx="466343" cy="453373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 VS US</a:t>
            </a:r>
            <a:endParaRPr/>
          </a:p>
        </p:txBody>
      </p:sp>
      <p:sp>
        <p:nvSpPr>
          <p:cNvPr id="915" name="Google Shape;915;p39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have an in-house nutritionist to take care of you</a:t>
            </a:r>
            <a:endParaRPr dirty="0"/>
          </a:p>
        </p:txBody>
      </p:sp>
      <p:sp>
        <p:nvSpPr>
          <p:cNvPr id="916" name="Google Shape;916;p39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They don’t take your health into consideration</a:t>
            </a:r>
            <a:endParaRPr dirty="0"/>
          </a:p>
        </p:txBody>
      </p:sp>
      <p:sp>
        <p:nvSpPr>
          <p:cNvPr id="917" name="Google Shape;917;p39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918" name="Google Shape;918;p39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695</Words>
  <Application>Microsoft Office PowerPoint</Application>
  <PresentationFormat>On-screen Show (16:9)</PresentationFormat>
  <Paragraphs>159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Oswald</vt:lpstr>
      <vt:lpstr>Raleway</vt:lpstr>
      <vt:lpstr>Roboto</vt:lpstr>
      <vt:lpstr>Software Development Bussines Plan by Slidesgo</vt:lpstr>
      <vt:lpstr>INFO34049 Capstone Prototype Final Presentation</vt:lpstr>
      <vt:lpstr>OUR TEAM Group 37 – Polar Bears</vt:lpstr>
      <vt:lpstr>AGENDA</vt:lpstr>
      <vt:lpstr>01</vt:lpstr>
      <vt:lpstr>TRENDS</vt:lpstr>
      <vt:lpstr>SOLUTION</vt:lpstr>
      <vt:lpstr>Healthy Meal Service</vt:lpstr>
      <vt:lpstr>COMPETITORS</vt:lpstr>
      <vt:lpstr>THEM VS US</vt:lpstr>
      <vt:lpstr>HMS – Proposed System Flow</vt:lpstr>
      <vt:lpstr>HMS – Current System Flow </vt:lpstr>
      <vt:lpstr>02</vt:lpstr>
      <vt:lpstr>ISSUES FACED</vt:lpstr>
      <vt:lpstr>03</vt:lpstr>
      <vt:lpstr>DEVELOPMENT TOOLS</vt:lpstr>
      <vt:lpstr>COLLABORATION TOOLS</vt:lpstr>
      <vt:lpstr>USE CASES - USER</vt:lpstr>
      <vt:lpstr>USE CASES - NUTRITION</vt:lpstr>
      <vt:lpstr>USE CASES - KITCHEN</vt:lpstr>
      <vt:lpstr>USE CASES - DELIVERY</vt:lpstr>
      <vt:lpstr>04</vt:lpstr>
      <vt:lpstr>COMPATIBILITY &amp; SYS-NET ARCHITECTURE DIAGRAM</vt:lpstr>
      <vt:lpstr>ORM – OBJECT RELATIONAL MAPPING</vt:lpstr>
      <vt:lpstr>ERM – ENTITY RELATIONSHIP MODEL</vt:lpstr>
      <vt:lpstr>FIREBASE – USER AUTHENTICATION</vt:lpstr>
      <vt:lpstr>FIREBASE – USER AUTHENTICATION</vt:lpstr>
      <vt:lpstr>05</vt:lpstr>
      <vt:lpstr>USER INTERFACE - REDESIGN</vt:lpstr>
      <vt:lpstr>USER INTERFACE - REDESIGN</vt:lpstr>
      <vt:lpstr>USER INTERFACE - REDESIGN</vt:lpstr>
      <vt:lpstr>06</vt:lpstr>
      <vt:lpstr>OUR GAME PLAN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BUSINESS PLAN</dc:title>
  <cp:lastModifiedBy>zawad hossain</cp:lastModifiedBy>
  <cp:revision>8</cp:revision>
  <dcterms:modified xsi:type="dcterms:W3CDTF">2022-04-07T14:40:00Z</dcterms:modified>
</cp:coreProperties>
</file>